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1" r:id="rId22"/>
    <p:sldId id="278" r:id="rId23"/>
    <p:sldId id="280" r:id="rId24"/>
    <p:sldId id="286" r:id="rId25"/>
    <p:sldId id="281" r:id="rId26"/>
    <p:sldId id="279" r:id="rId27"/>
    <p:sldId id="287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33CCCC"/>
    <a:srgbClr val="0066CC"/>
    <a:srgbClr val="66CCFF"/>
    <a:srgbClr val="CC6600"/>
    <a:srgbClr val="339933"/>
    <a:srgbClr val="00FF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20" d="100"/>
          <a:sy n="120" d="100"/>
        </p:scale>
        <p:origin x="-1374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поступления доходов консолидированного бюджета Аксайского района</a:t>
            </a:r>
          </a:p>
        </c:rich>
      </c:tx>
      <c:layout>
        <c:manualLayout>
          <c:xMode val="edge"/>
          <c:yMode val="edge"/>
          <c:x val="0.19057700290577001"/>
          <c:y val="2.645502645502645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'C:\Users\Imango7\AppData\Local\Temp\[Диаграммы по итогам 2016 года_2.xls]Лист1'!$A$4</c:f>
              <c:strCache>
                <c:ptCount val="1"/>
                <c:pt idx="0">
                  <c:v>Объем доходов консолидированного бюджета Аксайского района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8.3022000830220051E-3"/>
                  <c:y val="-3.779289493575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453300124532999E-2"/>
                  <c:y val="-1.133786848072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022000830220051E-3"/>
                  <c:y val="-3.401360544217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'C:\Users\Imango7\AppData\Local\Temp\[Диаграммы по итогам 2016 года_2.xls]Лист1'!$B$3:$D$3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'C:\Users\Imango7\AppData\Local\Temp\[Диаграммы по итогам 2016 года_2.xls]Лист1'!$B$4:$D$4</c:f>
              <c:numCache>
                <c:formatCode>General</c:formatCode>
                <c:ptCount val="3"/>
                <c:pt idx="0">
                  <c:v>2861251.1</c:v>
                </c:pt>
                <c:pt idx="1">
                  <c:v>3249533.1</c:v>
                </c:pt>
                <c:pt idx="2">
                  <c:v>3197171.5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842432"/>
        <c:axId val="131843968"/>
        <c:axId val="0"/>
      </c:bar3DChart>
      <c:catAx>
        <c:axId val="131842432"/>
        <c:scaling>
          <c:orientation val="minMax"/>
        </c:scaling>
        <c:delete val="0"/>
        <c:axPos val="b"/>
        <c:majorTickMark val="out"/>
        <c:minorTickMark val="none"/>
        <c:tickLblPos val="nextTo"/>
        <c:crossAx val="131843968"/>
        <c:crosses val="autoZero"/>
        <c:auto val="1"/>
        <c:lblAlgn val="ctr"/>
        <c:lblOffset val="100"/>
        <c:noMultiLvlLbl val="0"/>
      </c:catAx>
      <c:valAx>
        <c:axId val="13184396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31842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8181442597453109E-2"/>
          <c:y val="0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'C:\Users\Imango7\AppData\Local\Temp\[Диаграммы по итогам 2016 года_2.xls]Лист2'!$A$4</c:f>
              <c:strCache>
                <c:ptCount val="1"/>
                <c:pt idx="0">
                  <c:v>Темп роста/снижения налоговых и неналоговых доходов консолидированного бюджета Аксайского района</c:v>
                </c:pt>
              </c:strCache>
            </c:strRef>
          </c:tx>
          <c:spPr>
            <a:solidFill>
              <a:srgbClr val="57E8F3"/>
            </a:solidFill>
          </c:spPr>
          <c:invertIfNegative val="0"/>
          <c:dLbls>
            <c:dLbl>
              <c:idx val="0"/>
              <c:layout>
                <c:manualLayout>
                  <c:x val="1.8270401948842881E-2"/>
                  <c:y val="0.13703703703703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180267965895246E-2"/>
                  <c:y val="0.28148148148148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300446609825416E-2"/>
                  <c:y val="0.21111111111111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'C:\Users\Imango7\AppData\Local\Temp\[Диаграммы по итогам 2016 года_2.xls]Лист2'!$B$3:$D$3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'C:\Users\Imango7\AppData\Local\Temp\[Диаграммы по итогам 2016 года_2.xls]Лист2'!$B$4:$D$4</c:f>
              <c:numCache>
                <c:formatCode>General</c:formatCode>
                <c:ptCount val="3"/>
                <c:pt idx="0">
                  <c:v>1151289.8999999999</c:v>
                </c:pt>
                <c:pt idx="1">
                  <c:v>1243405.7</c:v>
                </c:pt>
                <c:pt idx="2">
                  <c:v>1215706.1000000001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521472"/>
        <c:axId val="100523008"/>
        <c:axId val="0"/>
      </c:bar3DChart>
      <c:catAx>
        <c:axId val="10052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523008"/>
        <c:crosses val="autoZero"/>
        <c:auto val="1"/>
        <c:lblAlgn val="ctr"/>
        <c:lblOffset val="100"/>
        <c:noMultiLvlLbl val="0"/>
      </c:catAx>
      <c:valAx>
        <c:axId val="10052300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0052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349701678359651"/>
          <c:y val="0.58839898054222206"/>
          <c:w val="0.32218922687935436"/>
          <c:h val="0.3563543121593744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'C:\Users\Imango7\AppData\Local\Temp\[Диаграммы по итогам 2016 года_2.xls]Лист4'!$A$4</c:f>
              <c:strCache>
                <c:ptCount val="1"/>
                <c:pt idx="0">
                  <c:v>Темп роста/снижения налоговых доходов консолидированного бюджета Аксайского района</c:v>
                </c:pt>
              </c:strCache>
            </c:strRef>
          </c:tx>
          <c:spPr>
            <a:solidFill>
              <a:srgbClr val="81DFDD"/>
            </a:solidFill>
          </c:spPr>
          <c:invertIfNegative val="0"/>
          <c:dLbls>
            <c:dLbl>
              <c:idx val="0"/>
              <c:layout>
                <c:manualLayout>
                  <c:x val="-2.1616947686986629E-3"/>
                  <c:y val="0.13636363636363635"/>
                </c:manualLayout>
              </c:layout>
              <c:spPr/>
              <c:txPr>
                <a:bodyPr/>
                <a:lstStyle/>
                <a:p>
                  <a:pPr>
                    <a:defRPr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467790747946794E-3"/>
                  <c:y val="0.22348484848484848"/>
                </c:manualLayout>
              </c:layout>
              <c:spPr/>
              <c:txPr>
                <a:bodyPr/>
                <a:lstStyle/>
                <a:p>
                  <a:pPr>
                    <a:defRPr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30303030303030326"/>
                </c:manualLayout>
              </c:layout>
              <c:spPr/>
              <c:txPr>
                <a:bodyPr/>
                <a:lstStyle/>
                <a:p>
                  <a:pPr>
                    <a:defRPr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'C:\Users\Imango7\AppData\Local\Temp\[Диаграммы по итогам 2016 года_2.xls]Лист4'!$B$3:$D$3</c:f>
              <c:strCache>
                <c:ptCount val="3"/>
                <c:pt idx="0">
                  <c:v>2014 гол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'C:\Users\Imango7\AppData\Local\Temp\[Диаграммы по итогам 2016 года_2.xls]Лист4'!$B$4:$D$4</c:f>
              <c:numCache>
                <c:formatCode>General</c:formatCode>
                <c:ptCount val="3"/>
                <c:pt idx="0">
                  <c:v>878592.4</c:v>
                </c:pt>
                <c:pt idx="1">
                  <c:v>927278.9</c:v>
                </c:pt>
                <c:pt idx="2">
                  <c:v>963994.4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787776"/>
        <c:axId val="25789568"/>
        <c:axId val="0"/>
      </c:bar3DChart>
      <c:catAx>
        <c:axId val="2578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89568"/>
        <c:crosses val="autoZero"/>
        <c:auto val="1"/>
        <c:lblAlgn val="ctr"/>
        <c:lblOffset val="100"/>
        <c:noMultiLvlLbl val="0"/>
      </c:catAx>
      <c:valAx>
        <c:axId val="2578956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787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337572635734368"/>
          <c:y val="0.54772909622169008"/>
          <c:w val="0.28197279538532016"/>
          <c:h val="0.2477280974612622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 Cyr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расходов консолидированного бюджета Аксайского района за 2016 год </a:t>
            </a:r>
          </a:p>
        </c:rich>
      </c:tx>
      <c:layout>
        <c:manualLayout>
          <c:xMode val="edge"/>
          <c:yMode val="edge"/>
          <c:x val="0.10651499482936916"/>
          <c:y val="2.0338934712957151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64115822130299"/>
          <c:y val="0.19830508474576278"/>
          <c:w val="0.71768355739400225"/>
          <c:h val="0.46779661016949164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99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99CC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6"/>
              <c:layout>
                <c:manualLayout>
                  <c:x val="-1.0856967594665241E-4"/>
                  <c:y val="4.141643311535219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4869621390397592E-2"/>
                  <c:y val="6.16415320966234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569095098893403E-2"/>
                  <c:y val="1.713688331331467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2.8295754654246275E-2"/>
                  <c:y val="-7.37155567418479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2.2103700325980771E-3"/>
                  <c:y val="-1.46378397615552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0.10681280145049092"/>
                  <c:y val="-0.1027734329818942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 Cyr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'C:\Users\Imango7\AppData\Local\Temp\[25-05-2017 Диаграмма по расходам консолидированный  бюджет Аксайского района района 2015- 2016 год (тыс. руб.).xls]исх.данные'!$A$1:$A$12</c:f>
              <c:strCache>
                <c:ptCount val="12"/>
                <c:pt idx="0">
                  <c:v>Общегосударственные вопросы - 238 140,5 тыс. руб.</c:v>
                </c:pt>
                <c:pt idx="1">
                  <c:v>Жилищно-коммунальное хозяйство - 425 944,1 тыс. руб.</c:v>
                </c:pt>
                <c:pt idx="2">
                  <c:v>Cредства массовой информации - 1 816,4 тыс.  руб.</c:v>
                </c:pt>
                <c:pt idx="3">
                  <c:v>Образование - 1242 641,7 тыс. руб.</c:v>
                </c:pt>
                <c:pt idx="4">
                  <c:v>Национальная оборона -1 962,9 тыс. руб. руб.</c:v>
                </c:pt>
                <c:pt idx="5">
                  <c:v>Национальная безопасность и правоохранительная деятельность - 21 893,9 тыс. руб.</c:v>
                </c:pt>
                <c:pt idx="6">
                  <c:v>Национальная экономика - 360 152,7 тыс. руб.</c:v>
                </c:pt>
                <c:pt idx="7">
                  <c:v>Культура, кинематография  - 155 634,3 тыс. руб.</c:v>
                </c:pt>
                <c:pt idx="8">
                  <c:v>Здравоохранение - 33 686,7 тыс. руб.</c:v>
                </c:pt>
                <c:pt idx="9">
                  <c:v>Физическая культура и спорт - 10 048,1 тыс. руб.</c:v>
                </c:pt>
                <c:pt idx="10">
                  <c:v>Социальная политика - 679 448,4 тыс. руб.</c:v>
                </c:pt>
                <c:pt idx="11">
                  <c:v>Обслуживание государственного и муниципального долга - 13 390,3 тыс. руб.</c:v>
                </c:pt>
              </c:strCache>
            </c:strRef>
          </c:cat>
          <c:val>
            <c:numRef>
              <c:f>'C:\Users\Imango7\AppData\Local\Temp\[25-05-2017 Диаграмма по расходам консолидированный  бюджет Аксайского района района 2015- 2016 год (тыс. руб.).xls]исх.данные'!$B$1:$B$12</c:f>
              <c:numCache>
                <c:formatCode>General</c:formatCode>
                <c:ptCount val="12"/>
                <c:pt idx="0">
                  <c:v>238140.5</c:v>
                </c:pt>
                <c:pt idx="1">
                  <c:v>425944.1</c:v>
                </c:pt>
                <c:pt idx="2">
                  <c:v>1816.4</c:v>
                </c:pt>
                <c:pt idx="3">
                  <c:v>1242641.7</c:v>
                </c:pt>
                <c:pt idx="4">
                  <c:v>1962.9</c:v>
                </c:pt>
                <c:pt idx="5">
                  <c:v>21893.9</c:v>
                </c:pt>
                <c:pt idx="6">
                  <c:v>360152.7</c:v>
                </c:pt>
                <c:pt idx="7">
                  <c:v>155634.29999999999</c:v>
                </c:pt>
                <c:pt idx="8">
                  <c:v>33686.699999999997</c:v>
                </c:pt>
                <c:pt idx="9">
                  <c:v>10048.1</c:v>
                </c:pt>
                <c:pt idx="10">
                  <c:v>679448.4</c:v>
                </c:pt>
                <c:pt idx="11">
                  <c:v>13390.3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5835918648741842E-3"/>
          <c:y val="0.68798595421752262"/>
          <c:w val="0.98655635987590429"/>
          <c:h val="0.31201405168091706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 pitchFamily="18" charset="0"/>
              <a:ea typeface="Arial Cyr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0.01993</cdr:x>
      <cdr:y>0.20635</cdr:y>
    </cdr:from>
    <cdr:to>
      <cdr:x>0.13742</cdr:x>
      <cdr:y>0.27444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1920" y="693420"/>
          <a:ext cx="718912" cy="2287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>
              <a:solidFill>
                <a:sysClr val="windowText" lastClr="000000"/>
              </a:solidFill>
            </a:rPr>
            <a:t>тыс. руб.</a:t>
          </a:r>
        </a:p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0.27477</cdr:x>
      <cdr:y>0.38859</cdr:y>
    </cdr:from>
    <cdr:to>
      <cdr:x>0.30764</cdr:x>
      <cdr:y>0.68647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18320933">
          <a:off x="1312451" y="2050755"/>
          <a:ext cx="1196202" cy="21564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1021A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0.23923</cdr:x>
      <cdr:y>0.45404</cdr:y>
    </cdr:from>
    <cdr:to>
      <cdr:x>0.27958</cdr:x>
      <cdr:y>0.62617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 rot="18502480">
          <a:off x="1356293" y="2036547"/>
          <a:ext cx="691216" cy="2647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>
              <a:solidFill>
                <a:sysClr val="windowText" lastClr="000000"/>
              </a:solidFill>
            </a:rPr>
            <a:t>108,0%</a:t>
          </a:r>
        </a:p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0.43557</cdr:x>
      <cdr:y>0.36946</cdr:y>
    </cdr:from>
    <cdr:to>
      <cdr:x>0.53687</cdr:x>
      <cdr:y>0.43275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1696989" flipV="1">
          <a:off x="3209480" y="1483638"/>
          <a:ext cx="746461" cy="25417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1021A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0.0039</cdr:x>
      <cdr:y>0.00711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0.00372</cdr:x>
      <cdr:y>0.00607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0.43998</cdr:x>
      <cdr:y>0.31733</cdr:y>
    </cdr:from>
    <cdr:to>
      <cdr:x>0.52948</cdr:x>
      <cdr:y>0.36736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 rot="1641129">
          <a:off x="3242010" y="1274315"/>
          <a:ext cx="659485" cy="200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>
              <a:solidFill>
                <a:sysClr val="windowText" lastClr="000000"/>
              </a:solidFill>
            </a:rPr>
            <a:t>97,8%</a:t>
          </a:r>
        </a:p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0.00372</cdr:x>
      <cdr:y>0.00607</cdr:y>
    </cdr:to>
    <cdr:pic>
      <cdr:nvPicPr>
        <cdr:cNvPr id="1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0.00372</cdr:x>
      <cdr:y>0.00607</cdr:y>
    </cdr:to>
    <cdr:pic>
      <cdr:nvPicPr>
        <cdr:cNvPr id="1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0.00372</cdr:x>
      <cdr:y>0.00607</cdr:y>
    </cdr:to>
    <cdr:pic>
      <cdr:nvPicPr>
        <cdr:cNvPr id="1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0.01651</cdr:x>
      <cdr:y>0.18786</cdr:y>
    </cdr:from>
    <cdr:to>
      <cdr:x>0.12609</cdr:x>
      <cdr:y>0.24483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121667" y="754393"/>
          <a:ext cx="807445" cy="2287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>
              <a:solidFill>
                <a:sysClr val="windowText" lastClr="000000"/>
              </a:solidFill>
            </a:rPr>
            <a:t>тыс. руб.</a:t>
          </a:r>
        </a:p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0.25707</cdr:x>
      <cdr:y>0.63383</cdr:y>
    </cdr:from>
    <cdr:to>
      <cdr:x>0.33878</cdr:x>
      <cdr:y>0.6987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793457" flipV="1">
          <a:off x="1510312" y="2125092"/>
          <a:ext cx="479999" cy="21750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115AED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0.2279</cdr:x>
      <cdr:y>0.54392</cdr:y>
    </cdr:from>
    <cdr:to>
      <cdr:x>0.37093</cdr:x>
      <cdr:y>0.60916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095375" y="1685925"/>
          <a:ext cx="684119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>
              <a:solidFill>
                <a:sysClr val="windowText" lastClr="000000"/>
              </a:solidFill>
            </a:rPr>
            <a:t>105,5%</a:t>
          </a:r>
        </a:p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0.41302</cdr:x>
      <cdr:y>0.45875</cdr:y>
    </cdr:from>
    <cdr:to>
      <cdr:x>0.51543</cdr:x>
      <cdr:y>0.52954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9793457" flipV="1">
          <a:off x="2646791" y="1751341"/>
          <a:ext cx="656287" cy="27024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115AED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0.39175</cdr:x>
      <cdr:y>0.38401</cdr:y>
    </cdr:from>
    <cdr:to>
      <cdr:x>0.50124</cdr:x>
      <cdr:y>0.44925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606040" y="1465996"/>
          <a:ext cx="728369" cy="2490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>
              <a:solidFill>
                <a:sysClr val="windowText" lastClr="000000"/>
              </a:solidFill>
            </a:rPr>
            <a:t>104,0%</a:t>
          </a:r>
        </a:p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0.00432</cdr:x>
      <cdr:y>0.18435</cdr:y>
    </cdr:from>
    <cdr:to>
      <cdr:x>0.12669</cdr:x>
      <cdr:y>0.25259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7708" y="703769"/>
          <a:ext cx="784199" cy="2605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>
              <a:solidFill>
                <a:sysClr val="windowText" lastClr="000000"/>
              </a:solidFill>
            </a:rPr>
            <a:t>тыс. руб.</a:t>
          </a:r>
        </a:p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13167"/>
            <a:ext cx="2844111" cy="410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54649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указов Президента Российской Федерации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в Аксайском районе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</a:t>
            </a:r>
            <a:endParaRPr lang="ru-RU" sz="24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SC_7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92759"/>
            <a:ext cx="2642313" cy="1696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4" name="Picture 10" descr="DSC_6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6" y="2268916"/>
            <a:ext cx="2530267" cy="174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6" name="Picture 12" descr="DSC_6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68916"/>
            <a:ext cx="2626401" cy="174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" name="Picture 2" descr="DN-XXuorN0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5" y="4164868"/>
            <a:ext cx="2530267" cy="1723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22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жилых домов с начала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indent="274320" algn="just"/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выполненных работ по виду деятельности «строительство» составил 9002,7 </a:t>
            </a:r>
            <a:r>
              <a:rPr lang="ru-RU" sz="1800" dirty="0" err="1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на 47,9 % выше уровня 2015 года</a:t>
            </a:r>
            <a:r>
              <a:rPr lang="ru-RU" sz="1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жилья в 2016 году составил 107,4 тыс. кв. м, что на 0,7 % больше, чем в </a:t>
            </a:r>
            <a:r>
              <a:rPr lang="ru-RU" sz="1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году. </a:t>
            </a:r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сначала года за счет индивидуальных застройщиков введено 65,5 тыс. </a:t>
            </a:r>
            <a:r>
              <a:rPr lang="ru-RU" sz="1800" dirty="0" err="1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Приостановленное жилищное строительство на территории района отсутствует.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42" y="4242292"/>
            <a:ext cx="206513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07597"/>
            <a:ext cx="2160240" cy="1437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2823"/>
            <a:ext cx="2376264" cy="1457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прибыльных организаций за период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январь-ноябрь 2016 года доля  прибыльных предприятий составила </a:t>
            </a:r>
            <a:r>
              <a:rPr lang="ru-RU" sz="24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82,4%.</a:t>
            </a:r>
          </a:p>
          <a:p>
            <a:pPr indent="274320" algn="just"/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прибыльных организаций за период</a:t>
            </a:r>
            <a:b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года составила 2248,1 млн</a:t>
            </a:r>
            <a:r>
              <a:rPr lang="ru-RU" sz="24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результаты деятельности крупных и средних организаций (сальдо прибылей и убытков)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74320" algn="just"/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сальдо прибылей и убытков крупных и средних организаций составило 1600,7 млн</a:t>
            </a:r>
            <a:r>
              <a:rPr lang="ru-RU" sz="24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оборота рознич­ной торговли за период с начала года,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оборота розничной торговли за период с начала года составил 51,8 млрд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Индекс физического объема - 99,5 %.</a:t>
            </a:r>
            <a:endParaRPr lang="ru-RU" sz="20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92" y="2780927"/>
            <a:ext cx="2540747" cy="1467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448272" cy="1536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25144"/>
            <a:ext cx="2304256" cy="145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47832"/>
            <a:ext cx="2247785" cy="153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SC_1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7804"/>
            <a:ext cx="2232248" cy="147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общественного питания за период с начала года,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общественного питания за период с начала года составил 1406,9 млн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Индекс физического объема - 101,8 %.</a:t>
            </a:r>
            <a:endParaRPr lang="ru-RU" sz="20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56945"/>
            <a:ext cx="2344073" cy="1618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9"/>
            <a:ext cx="2808312" cy="1636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9" y="2723341"/>
            <a:ext cx="2633497" cy="1752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0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320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 населению в сопостави­мых ценах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 населению по крупным и средним предприятиям за 2016 год составил 1197,2 млн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118,8% к уровню 2015 года.</a:t>
            </a:r>
            <a:endParaRPr lang="ru-RU" sz="20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5" y="3483231"/>
            <a:ext cx="1882625" cy="132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70217"/>
            <a:ext cx="2016223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9" y="4941168"/>
            <a:ext cx="1937773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1168"/>
            <a:ext cx="2016222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52159"/>
            <a:ext cx="1935938" cy="1360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34760"/>
            <a:ext cx="1935938" cy="1213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52159"/>
            <a:ext cx="201622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8754"/>
            <a:ext cx="2016225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потребительских тарифов на жилищно-коммунальные услуги,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 indent="274320" algn="just"/>
            <a:r>
              <a:rPr lang="ru-RU" sz="16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Индексы изменения размера вносимой гражданами платы за коммунальные услуги  и  индексы максимального изменения вносимой платы за коммунальные услуги по потребителю (гражданину) с наиболее невыгодным  (с точки зрения прироста платы за коммунальные услуги) набором коммунальных услуг (степенью благоустройства) по поселениям Аксайского района за 2016 год по сравнению с декабрем  2015 года не превышали предельных (максимальных) индексов, установленные распоряжением Губернатора Ростовской области от 13.11.2015 № 49 «Об утверждении предельных (максимальных) индексов изменения размера вносимой гражданами платы за коммунальные услуги в муниципальных образованиях Ростовской области на 2016 год».</a:t>
            </a:r>
          </a:p>
        </p:txBody>
      </p:sp>
      <p:pic>
        <p:nvPicPr>
          <p:cNvPr id="4" name="Picture 4" descr="C:\Documents and Settings\fedulosv\Рабочий стол\Новая папка\79050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3075"/>
            <a:ext cx="2304256" cy="1679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KH\Desktop\DSCN2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13051"/>
            <a:ext cx="2376264" cy="1679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43544"/>
            <a:ext cx="2304256" cy="1649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6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консолидиро­ванного бюджета Аксайского района на муници­пальную программу поддержки малого и среднего предпринима­тельства за отчетный пе­риод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периоде средства консолидиро­ванного бюджета Аксайского района в размере 1200,0 тыс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реализацию мероприятий муниципальной программы поддержки малого и среднего предпринима­тельства.</a:t>
            </a:r>
          </a:p>
          <a:p>
            <a:pPr indent="274320" algn="just"/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53978"/>
            <a:ext cx="235826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62094"/>
            <a:ext cx="2376264" cy="169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8795"/>
            <a:ext cx="2799730" cy="1673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чис­ленность работников на предприятиях малого и среднего бизнеса (оценка)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74320" algn="just"/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 на предприятиях малого и среднего бизнеса составит 11200 человек, что на 11% выше уровня 2015 года.</a:t>
            </a:r>
            <a:endParaRPr lang="ru-RU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04594"/>
            <a:ext cx="2957314" cy="1928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7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 консо­лидированного бюджета Аксайского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за 2016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 консолидированного бюджета Аксайского района составил 3 197 171,5 тыс</a:t>
            </a:r>
            <a:r>
              <a:rPr lang="ru-RU" sz="24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170400"/>
              </p:ext>
            </p:extLst>
          </p:nvPr>
        </p:nvGraphicFramePr>
        <p:xfrm>
          <a:off x="1547664" y="2852936"/>
          <a:ext cx="6118860" cy="349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3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7 мая 2012 № 596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 долгосрочной  государственной  экономической  политике»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39552" y="1700809"/>
            <a:ext cx="8075240" cy="864096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безработ­ных граждан, зарегист­рированных в органах службы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Аксайского района. 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2348880"/>
            <a:ext cx="8147248" cy="3213957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 трудоустроено граждан, имеющих статус безработных - 439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18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признания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безработными,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87,4%, что на 5,4%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 2015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 Общее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признанных безработными за 2016 год – 837 человек, что составляет 90,0 % от уровня 2015 года. </a:t>
            </a:r>
          </a:p>
          <a:p>
            <a:pPr algn="just"/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01.01.2017 года на учете в Службе занятости </a:t>
            </a:r>
            <a:r>
              <a:rPr lang="ru-RU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состояли </a:t>
            </a:r>
            <a:r>
              <a:rPr lang="ru-RU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 человека из категории незанятых граждан (84,2 % от уровня 2015 г.). На 01.01.2017 года на учете в Службе занятости состоят  граждане, имеющие статус безработного и  ищущие работу, в количестве – 315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7258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Аксайского района за 2016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снижения налоговых и неналоговых доходов консолидированного бюджета Аксайского района составил 97,8%;</a:t>
            </a:r>
          </a:p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 налоговым доходам 104,0%; </a:t>
            </a:r>
          </a:p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 налогу на имущество физических лиц 120,6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just"/>
            <a:endParaRPr lang="ru-RU" sz="2000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поступление налоговых и неналоговых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(млн. рублей),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аналогичным периодом  2015 года: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606015"/>
              </p:ext>
            </p:extLst>
          </p:nvPr>
        </p:nvGraphicFramePr>
        <p:xfrm>
          <a:off x="467544" y="1772816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56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кон­солидированного бюд­жета Аксайского района, всего (за отчет­ный период)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кон­солидированного бюд­жета Аксайского района составили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963994,4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indent="274320"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4320"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налогу на доходы физических лиц 328 973,7 тыс. рублей.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176203"/>
              </p:ext>
            </p:extLst>
          </p:nvPr>
        </p:nvGraphicFramePr>
        <p:xfrm>
          <a:off x="1403648" y="2996952"/>
          <a:ext cx="6120680" cy="340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30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 из областного бюджета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отчетный период), всего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из областного бюджета составили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382,7 тыс. рублей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из областного бюджета в консолидированный бюджет Аксайского района составили 192 733,7 тыс. рублей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областного бюджета в консолидированный бюджет Аксайского района составили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1 046 425,6 тыс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7384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консо­лидированного бюджета Аксайского района (за отчетный период), всего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консолидированного бюджета Аксайского района составил 2 065 192,0 тыс. рублей, в том числе: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оплату труда с начислениями – 139 651,4 тыс. рублей;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увеличение стоимости основных средств – 175 008,4 тыс. рублей;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затраты – 6 194,9 тыс. рублей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170307"/>
              </p:ext>
            </p:extLst>
          </p:nvPr>
        </p:nvGraphicFramePr>
        <p:xfrm>
          <a:off x="467544" y="3284984"/>
          <a:ext cx="8033366" cy="29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13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Дефицит/профицит кон­солидированного бюд­жета Аксайского района (за отчетный период)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кон­солидированного бюд­жета Аксайского района составил  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+ 1591,6 тыс. рублей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20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просроченной кредиторской задолжен­ности бюджетных учре­ждений (за отчетный пе­риод),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оплате труда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начис­лениями – 0,00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оплате жилищно-коммунальных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– 0,00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82359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</a:p>
        </p:txBody>
      </p:sp>
    </p:spTree>
    <p:extLst>
      <p:ext uri="{BB962C8B-B14F-4D97-AF65-F5344CB8AC3E}">
        <p14:creationId xmlns:p14="http://schemas.microsoft.com/office/powerpoint/2010/main" val="38134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бюджета Аксайского района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бюджета Аксайского района по состоянию на 01.10.2016 г. составил 93 214,3 тыс. рублей.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Межнациональное согласие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(Указ Президента № 602)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407" y="1124744"/>
            <a:ext cx="8229600" cy="519985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коллегии Администрации Аксайского района от 29.04.2016 г. № 42 утвержден комплексный план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гармонизации межэтнических отношений, профилактике национального экстремизма и формированию культуры межнационального общения в Аксайском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Проведено 2 заседания совета по межнациональным отношениям при Администрации Аксайского района 17.06.2016 г. и 04.11.2016 г.</a:t>
            </a: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4189"/>
            <a:ext cx="1974847" cy="1239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99" y="2914579"/>
            <a:ext cx="2069808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14579"/>
            <a:ext cx="2039863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92" y="4314410"/>
            <a:ext cx="2736303" cy="167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" y="4314410"/>
            <a:ext cx="2448272" cy="167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5" y="4314410"/>
            <a:ext cx="2513856" cy="167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36" y="2914579"/>
            <a:ext cx="2070296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государственного управления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(Указ Президента № 602)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9945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реализации мероприятий по достижению в Ростовской области значения показателя, установленного подпунктом «в» пункта 1 Указа Президента Российской Федерации от 07 мая 2012 года № 601 «Об основных направлениях совершенствования системы государственного управления» проведены следующие мероприятия: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Постановлением Администрации Аксайского района от 09 февраля 2016 года № 47 утвержден план реализации мероприятий («дорожной карты») по достижению в Аксайском районе значения показателя установленного подпунктов «в»  пункта 1 Указа Президента Российской Федерации от 07 мая 2012 года № 601 «Об основных направлениях совершенствования системы государственного управления»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Администрацией Аксайского района, администрациями сельских поселений размещены информационные материалы о возможности получении наиболее востребованных услуг в электронном виде с использованием портала государственных и муниципальных услуг на информационных стендах в администрациях сельских поселений, на остановочных комплексах, магазинах, в общественном транспорте (в автобусах).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Общественно-политической газете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района «Победа» периодически публикуется информация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возможностях получения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электронном виде.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официальном сайте  Администрации Аксайского района, размещен раздел </a:t>
            </a:r>
            <a:r>
              <a:rPr lang="ru-RU" sz="4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который информирует граждан о преимуществах получения государственных и муниципальных услуг в электронной форме.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целях улучшения качества перевода услуг в электронную форму на Едином портале государственных и муниципальных услуг, сотрудниками Администрации Аксайского района и поселений Аксайского района проводится работа по наполнению и актуализации реестра государственных услуг и соответственно портала государственных услуг.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Постановлением Администрации Аксайского района от 04.02.2013 № 78 создана и действует комиссия по повышению качества и доступности предоставления муниципальных услуг и организации межведомственного взаимодействия в Аксайском районе. За период действия комиссии проведено 14 заседаний.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1986905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56050"/>
            <a:ext cx="247248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23224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Уровень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регистрируе­мой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безработицы в Аксайском районе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на 01.01.2017 г. составил 0,77% (</a:t>
            </a:r>
            <a:r>
              <a:rPr lang="ru-RU" sz="20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среднеобластной</a:t>
            </a:r>
            <a:r>
              <a:rPr lang="ru-RU" sz="20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показатель - 0,85</a:t>
            </a:r>
            <a:r>
              <a:rPr lang="ru-RU" sz="2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  <a:endParaRPr lang="ru-RU" sz="20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ggs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50373"/>
            <a:ext cx="2338722" cy="155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SC_4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8216"/>
            <a:ext cx="2401622" cy="159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SC_4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59771"/>
            <a:ext cx="2350739" cy="155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SC_4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99773"/>
            <a:ext cx="2366734" cy="156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Fedulova\Desktop\Новая папка\DSC_07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63436"/>
            <a:ext cx="2578678" cy="1492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указов Президента Российской Федерации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в Аксайском районе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847079" cy="41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0" y="2211563"/>
            <a:ext cx="2542827" cy="168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81504"/>
            <a:ext cx="2425902" cy="171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0" y="4108987"/>
            <a:ext cx="2542827" cy="1696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08987"/>
            <a:ext cx="2425902" cy="176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8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indent="457200"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заработной плате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по заработной плате по  предприятиям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района отсутствует. </a:t>
            </a:r>
            <a:endParaRPr lang="ru-RU" sz="2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начисленная   за­работная   плата 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по полному кругу предприятий за 2016 год составила 25893,9 рублей, что составляет 108,5 % к аналогичному периоду прошлого года</a:t>
            </a: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по крупным и средним предприятиям за 2016 год составила 29735,8 рублей, что составляет 106,9 % к аналогичному периоду прошлого </a:t>
            </a: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обрабатывающих отраслей за 2016 года составила 35565,3 рубля или 106,7% к уровню 2015 года;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 </a:t>
            </a: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 и распределении электроэнергии, газа и воды - 24796,6 рубля или 105,6% к аналогичному периоду 2015 </a:t>
            </a: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 и средним предприятиям сельского хозяйства составила 22069,2 рубля или 112,2% к уровню 2015 </a:t>
            </a: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образовании 21234,73 рубля или 104,7 % к уровню 2015 года;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здравоохранении 20713,6 рублей или 106,4 % к аналогичному периоду 2015 года;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21002,16 рублей или  106,9 % к уровню 2015 </a:t>
            </a:r>
            <a:r>
              <a:rPr lang="ru-RU" sz="16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algn="just"/>
            <a:r>
              <a:rPr lang="ru-RU" sz="16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среднемесячной заработной платы к величине прожиточного минимума работающих (10022,0 руб.) за 2016 год составляет 2,58. За 2015 год эта величина составляла 2,4.</a:t>
            </a:r>
          </a:p>
        </p:txBody>
      </p:sp>
    </p:spTree>
    <p:extLst>
      <p:ext uri="{BB962C8B-B14F-4D97-AF65-F5344CB8AC3E}">
        <p14:creationId xmlns:p14="http://schemas.microsoft.com/office/powerpoint/2010/main" val="4168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субсидий населе­нию на оплату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жи­лищно-коммунальных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жилищные субсидии 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предоставлены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2195 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семьям.</a:t>
            </a:r>
          </a:p>
          <a:p>
            <a:pPr algn="just"/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выплаты составила 35164,2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 </a:t>
            </a:r>
            <a:endParaRPr lang="ru-RU" sz="20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размер субсидии на 01.01.2017 года составляет 1970,18 рубля. </a:t>
            </a:r>
            <a:endParaRPr lang="ru-RU" sz="20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57" y="3861048"/>
            <a:ext cx="2448272" cy="1817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9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7200"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Отгружено товаров соб­ственного производства, выполнено работ и услуг собственными силами  по крупным и средним предприятиям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274320" algn="just"/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в Аксайском районе крупными и средними предприятиями отгружено товаров собственного производства, выполнено работ и услуг собственными силами (в фактических ценах без НДС) на сумму 27 695,9 млн. рублей против 21 982,9 млн. рублей в 2015 году. </a:t>
            </a:r>
            <a:endParaRPr lang="ru-RU" sz="18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4320" algn="just"/>
            <a:r>
              <a:rPr lang="ru-RU" sz="1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sz="18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в действующих ценах – 126,0%.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62517"/>
            <a:ext cx="2039050" cy="1350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SC_5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62517"/>
            <a:ext cx="2160240" cy="138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SC_0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57715"/>
            <a:ext cx="1872208" cy="1413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по крупным и средним предприятиям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по крупным и средним предприятиям составил 112,6% (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2015 г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indent="274320" algn="just"/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назад  (</a:t>
            </a:r>
            <a:r>
              <a:rPr lang="ru-RU" sz="20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</a:t>
            </a:r>
            <a:r>
              <a:rPr lang="ru-RU" sz="20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2014 г.) 106,3%.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403806" cy="159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61401"/>
            <a:ext cx="2403807" cy="159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61401"/>
            <a:ext cx="2397382" cy="1588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сельскохозяйственной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2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во всех категориях хозяйств </a:t>
            </a:r>
            <a:r>
              <a:rPr lang="ru-RU" sz="22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 </a:t>
            </a:r>
            <a:r>
              <a:rPr lang="ru-RU" sz="22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мяса составило 22513 ц или 103,4% к аналогичному периоду  2015  года; </a:t>
            </a:r>
            <a:endParaRPr lang="ru-RU" sz="22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4320" algn="just"/>
            <a:r>
              <a:rPr lang="ru-RU" sz="22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</a:t>
            </a:r>
            <a:r>
              <a:rPr lang="ru-RU" sz="22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- 71254 ц или 97,4 % к 2015 году; </a:t>
            </a:r>
            <a:endParaRPr lang="ru-RU" sz="2200" dirty="0" smtClean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4320" algn="just"/>
            <a:r>
              <a:rPr lang="ru-RU" sz="22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яиц - 235 </a:t>
            </a:r>
            <a:r>
              <a:rPr lang="ru-RU" sz="22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22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шт</a:t>
            </a:r>
            <a:r>
              <a:rPr lang="ru-RU" sz="2200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что на 0,8 % выше уровня 2015 года.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441848" cy="1617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62759"/>
            <a:ext cx="2505704" cy="166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66741"/>
            <a:ext cx="2448272" cy="1621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1275</TotalTime>
  <Words>1588</Words>
  <Application>Microsoft Office PowerPoint</Application>
  <PresentationFormat>Экран (4:3)</PresentationFormat>
  <Paragraphs>118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МОНИТОРИНГ  исполнения указов Президента Российской Федерации  от 7 мая 2012 года в Аксайском районе  за 2016 год</vt:lpstr>
      <vt:lpstr>Указ Президента Российской Федерации от 7 мая 2012 № 596  «О  долгосрочной  государственной  экономической  политике»</vt:lpstr>
      <vt:lpstr>Уровень регистрируе­мой безработицы в Аксайском районе </vt:lpstr>
      <vt:lpstr>Просроченная задолженность по заработной плате на предприятиях Аксайского района</vt:lpstr>
      <vt:lpstr>Среднемесячная   начисленная   за­работная   плата    по Аксайскому району</vt:lpstr>
      <vt:lpstr>Объем субсидий населе­нию на оплату  жи­лищно-коммунальных услуг</vt:lpstr>
      <vt:lpstr>Отгружено товаров соб­ственного производства, выполнено работ и услуг собственными силами  по крупным и средним предприятиям </vt:lpstr>
      <vt:lpstr>Индекс промышленного производства по крупным и средним предприятиям </vt:lpstr>
      <vt:lpstr>Объем производства сельскохозяйственной продукции.</vt:lpstr>
      <vt:lpstr>Строительство жилых домов с начала года</vt:lpstr>
      <vt:lpstr>Прибыль прибыльных организаций за период  с начала года</vt:lpstr>
      <vt:lpstr>Финансовые результаты деятельности крупных и средних организаций (сальдо прибылей и убытков)</vt:lpstr>
      <vt:lpstr>Объем оборота рознич­ной торговли за период с начала года, всего</vt:lpstr>
      <vt:lpstr>Объем общественного питания за период с начала года, всего</vt:lpstr>
      <vt:lpstr>Объем платных услуг населению в сопостави­мых ценах</vt:lpstr>
      <vt:lpstr>Индекс потребительских тарифов на жилищно-коммунальные услуги, всего</vt:lpstr>
      <vt:lpstr>Расходы консолидиро­ванного бюджета Аксайского района на муници­пальную программу поддержки малого и среднего предпринима­тельства за отчетный пе­риод</vt:lpstr>
      <vt:lpstr>Среднесписочная чис­ленность работников на предприятиях малого и среднего бизнеса (оценка)</vt:lpstr>
      <vt:lpstr>Объем доходов консо­лидированного бюджета Аксайского района за 2016 год</vt:lpstr>
      <vt:lpstr>Структура налоговых и неналоговых доходов бюджета Аксайского района за 2016 год</vt:lpstr>
      <vt:lpstr>Фактическое поступление налоговых и неналоговых доходов (млн. рублей), в сравнении с аналогичным периодом  2015 года:</vt:lpstr>
      <vt:lpstr>Налоговые доходы кон­солидированного бюд­жета Аксайского района, всего (за отчет­ный период)</vt:lpstr>
      <vt:lpstr>Дотации, субсидии, субвенции из областного бюджета   (за отчетный период), всего </vt:lpstr>
      <vt:lpstr>Объем расходов консо­лидированного бюджета Аксайского района (за отчетный период), всего </vt:lpstr>
      <vt:lpstr>Дефицит/профицит кон­солидированного бюд­жета Аксайского района (за отчетный период)</vt:lpstr>
      <vt:lpstr>Объем просроченной кредиторской задолжен­ности бюджетных учре­ждений (за отчетный пе­риод), всего в том числе: по оплате труда с начис­лениями – 0,00 по оплате жилищно-коммунальных услуг – 0,00 </vt:lpstr>
      <vt:lpstr>Объем муниципального долга бюджета Аксайского района </vt:lpstr>
      <vt:lpstr>Межнациональное согласие  (Указ Президента № 602)</vt:lpstr>
      <vt:lpstr>Совершенствование государственного управления  (Указ Президента № 602)</vt:lpstr>
      <vt:lpstr>МОНИТОРИНГ  исполнения указов Президента Российской Федерации  от 7 мая 2012 года в Аксайском районе  за 2016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 исполнения указов Президента Российской Федерации  от 7 мая 2012 года в Аксайском районе  за 1 полугодие 2016 года</dc:title>
  <dc:creator>Imango7</dc:creator>
  <cp:lastModifiedBy>Imango7</cp:lastModifiedBy>
  <cp:revision>137</cp:revision>
  <dcterms:created xsi:type="dcterms:W3CDTF">2016-06-01T10:20:28Z</dcterms:created>
  <dcterms:modified xsi:type="dcterms:W3CDTF">2017-05-25T11:50:38Z</dcterms:modified>
</cp:coreProperties>
</file>